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6" r:id="rId3"/>
    <p:sldId id="276" r:id="rId4"/>
    <p:sldId id="290" r:id="rId5"/>
    <p:sldId id="289" r:id="rId6"/>
    <p:sldId id="287" r:id="rId7"/>
    <p:sldId id="284" r:id="rId8"/>
    <p:sldId id="285" r:id="rId9"/>
    <p:sldId id="258" r:id="rId10"/>
    <p:sldId id="286" r:id="rId11"/>
    <p:sldId id="275" r:id="rId12"/>
    <p:sldId id="277" r:id="rId13"/>
    <p:sldId id="291" r:id="rId14"/>
    <p:sldId id="292" r:id="rId15"/>
    <p:sldId id="293" r:id="rId16"/>
    <p:sldId id="283" r:id="rId17"/>
    <p:sldId id="294" r:id="rId18"/>
    <p:sldId id="296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" initials="M" lastIdx="23" clrIdx="0"/>
  <p:cmAuthor id="1" name="Richard D. Young" initials="rdy" lastIdx="4" clrIdx="1"/>
  <p:cmAuthor id="2" name="David Cornelson" initials="DC" lastIdx="17" clrIdx="2"/>
  <p:cmAuthor id="3" name="Jez2012" initials="J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D0"/>
    <a:srgbClr val="177BB9"/>
    <a:srgbClr val="40A1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5" autoAdjust="0"/>
    <p:restoredTop sz="83990" autoAdjust="0"/>
  </p:normalViewPr>
  <p:slideViewPr>
    <p:cSldViewPr>
      <p:cViewPr varScale="1">
        <p:scale>
          <a:sx n="93" d="100"/>
          <a:sy n="93" d="100"/>
        </p:scale>
        <p:origin x="22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381D1-ADB3-4933-98EA-0A9F0380D994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0DE9C-0D15-4B5B-84F8-955982AF6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7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DE9C-0D15-4B5B-84F8-955982AF66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99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DE9C-0D15-4B5B-84F8-955982AF66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69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DE9C-0D15-4B5B-84F8-955982AF66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97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DE9C-0D15-4B5B-84F8-955982AF66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01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DE9C-0D15-4B5B-84F8-955982AF66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4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38D8F-C4B1-4C9B-9C0F-A476C32710C0}" type="datetime1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Textfyre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694F5-4F4E-416A-8C92-D9ACCCF28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6110D-09F4-404B-B57E-AF2D976CE7F1}" type="datetime1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Textfyre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0A204-DE21-47AB-BE7D-ACB1876F4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582F7-A0E8-47EB-B917-B3CED3AD334B}" type="datetime1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Textfyre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3220F-2B1B-419F-A8C2-E3D7B44A2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CA0C0-B6B1-4699-9332-10520C008991}" type="datetime1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Textfyre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338D9-9774-4E42-8529-8DFD1CAE5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CAF46-597A-4796-9DE0-EE7A4945D4D8}" type="datetime1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Textfyre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0FB5B-534D-46EF-A761-D2BD4EB46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C09D2-861E-4CF1-BD9A-27978DAAFAB3}" type="datetime1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Textfyre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59A0D-3EF8-43DA-8DF4-DDC1B1704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8F20C-32FC-487C-BC8B-345F7F04984A}" type="datetime1">
              <a:rPr lang="en-US" smtClean="0"/>
              <a:t>9/25/2017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Textfyre 2012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FA2D9-4463-407F-A9EB-B3CB92A2F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01FA2-5431-49BC-A32F-E95B485877ED}" type="datetime1">
              <a:rPr lang="en-US" smtClean="0"/>
              <a:t>9/25/2017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Textfyre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A8C85-1E03-41C7-AB14-CDAE10468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A23FF-52CE-4A2E-8C4A-7E841F8C2EFD}" type="datetime1">
              <a:rPr lang="en-US" smtClean="0"/>
              <a:t>9/25/2017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Textfyre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EE905-3B92-4203-8474-85E972888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829A4-BE79-4E46-A556-DDF81C343D3D}" type="datetime1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Textfyre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9691D-778F-43DD-887D-13BB991E4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661E2-D83A-42B1-86F5-4939641FE2EE}" type="datetime1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Textfyre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9C6D-09E7-47BE-93D0-928BC1703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695818-C0BA-4A60-99FA-8435C9242E8A}" type="datetime1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Textfyre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28F092-F069-4078-8BFF-279CB929A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avid@Textfyre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textfyre_logo_color_rgb.pn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1160463" y="6423342"/>
            <a:ext cx="9382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6000">
                <a:srgbClr val="292929"/>
              </a:gs>
              <a:gs pos="74000">
                <a:srgbClr val="777777"/>
              </a:gs>
              <a:gs pos="100000">
                <a:srgbClr val="EAEAEA">
                  <a:alpha val="33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6" descr="textfyre_logo_color_rgb.png"/>
          <p:cNvPicPr>
            <a:picLocks noChangeAspect="1"/>
          </p:cNvPicPr>
          <p:nvPr/>
        </p:nvPicPr>
        <p:blipFill>
          <a:blip r:embed="rId4" cstate="print"/>
          <a:srcRect r="70473"/>
          <a:stretch>
            <a:fillRect/>
          </a:stretch>
        </p:blipFill>
        <p:spPr>
          <a:xfrm>
            <a:off x="1160463" y="76200"/>
            <a:ext cx="757237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55" name="Picture 7" descr="textfyre_logo_color_rgb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5700" y="2509838"/>
            <a:ext cx="3203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429000" y="3276600"/>
            <a:ext cx="5105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Interactive Story Form Learning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September 2012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2697"/>
            <a:ext cx="3657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Textfyre 2012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733800" y="2362200"/>
            <a:ext cx="2514600" cy="457200"/>
          </a:xfrm>
          <a:prstGeom prst="roundRect">
            <a:avLst/>
          </a:prstGeom>
          <a:solidFill>
            <a:srgbClr val="009AD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Teachers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6000">
                <a:srgbClr val="292929"/>
              </a:gs>
              <a:gs pos="74000">
                <a:srgbClr val="777777"/>
              </a:gs>
              <a:gs pos="100000">
                <a:srgbClr val="EAEAEA">
                  <a:alpha val="33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0464" y="886361"/>
            <a:ext cx="76787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Interactive Story Form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Benefits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43000" y="2362200"/>
            <a:ext cx="2514600" cy="457200"/>
          </a:xfrm>
          <a:prstGeom prst="roundRect">
            <a:avLst/>
          </a:prstGeom>
          <a:solidFill>
            <a:srgbClr val="009AD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Students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324600" y="2362200"/>
            <a:ext cx="2514600" cy="457200"/>
          </a:xfrm>
          <a:prstGeom prst="roundRect">
            <a:avLst/>
          </a:prstGeom>
          <a:solidFill>
            <a:srgbClr val="009AD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Administrators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143000" y="2971800"/>
            <a:ext cx="2514600" cy="22098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Entertaining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Leveled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733800" y="2971800"/>
            <a:ext cx="2514600" cy="22098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324600" y="2971800"/>
            <a:ext cx="2514600" cy="22098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 descr="textfyre_logo_color_rgb.png"/>
          <p:cNvPicPr>
            <a:picLocks noChangeAspect="1"/>
          </p:cNvPicPr>
          <p:nvPr/>
        </p:nvPicPr>
        <p:blipFill>
          <a:blip r:embed="rId3" cstate="print"/>
          <a:srcRect r="70473"/>
          <a:stretch>
            <a:fillRect/>
          </a:stretch>
        </p:blipFill>
        <p:spPr>
          <a:xfrm>
            <a:off x="1160463" y="76200"/>
            <a:ext cx="757237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57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Textfyre 2012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694F5-4F4E-416A-8C92-D9ACCCF28E6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7" name="Picture 4" descr="textfyre_logo_color_rgb.png"/>
          <p:cNvPicPr>
            <a:picLocks noChangeAspect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1160463" y="6423342"/>
            <a:ext cx="9382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60463" y="5638800"/>
            <a:ext cx="7678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* Common Core Standards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3200400"/>
            <a:ext cx="2667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Blind Testing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Maps To CCS</a:t>
            </a:r>
            <a:r>
              <a:rPr lang="en-US" sz="2200" b="1" baseline="30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*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Enables Flipping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Instant Feedback</a:t>
            </a:r>
          </a:p>
          <a:p>
            <a:endParaRPr lang="en-US" sz="22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3200400"/>
            <a:ext cx="281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Instant Feedback</a:t>
            </a:r>
          </a:p>
          <a:p>
            <a:pPr algn="ctr"/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Teacher Assessment</a:t>
            </a:r>
          </a:p>
          <a:p>
            <a:pPr algn="ctr"/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Aggregate Data</a:t>
            </a:r>
          </a:p>
          <a:p>
            <a:pPr algn="ctr"/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Digitally Delivered</a:t>
            </a:r>
          </a:p>
        </p:txBody>
      </p:sp>
    </p:spTree>
    <p:extLst>
      <p:ext uri="{BB962C8B-B14F-4D97-AF65-F5344CB8AC3E}">
        <p14:creationId xmlns:p14="http://schemas.microsoft.com/office/powerpoint/2010/main" val="3664633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6000">
                <a:srgbClr val="292929"/>
              </a:gs>
              <a:gs pos="74000">
                <a:srgbClr val="777777"/>
              </a:gs>
              <a:gs pos="100000">
                <a:srgbClr val="EAEAEA">
                  <a:alpha val="33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98676" y="714375"/>
            <a:ext cx="59785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Technology</a:t>
            </a:r>
          </a:p>
        </p:txBody>
      </p:sp>
      <p:pic>
        <p:nvPicPr>
          <p:cNvPr id="16" name="Picture 15" descr="textfyre_logo_color_rgb.png"/>
          <p:cNvPicPr>
            <a:picLocks noChangeAspect="1"/>
          </p:cNvPicPr>
          <p:nvPr/>
        </p:nvPicPr>
        <p:blipFill>
          <a:blip r:embed="rId2" cstate="print"/>
          <a:srcRect r="70473"/>
          <a:stretch>
            <a:fillRect/>
          </a:stretch>
        </p:blipFill>
        <p:spPr>
          <a:xfrm>
            <a:off x="1160463" y="76200"/>
            <a:ext cx="757237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752600" y="1828800"/>
            <a:ext cx="701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Virtual machine game engine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Natural language parser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Natural world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Artificial intelligence characters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Embedded scholastic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Teacher-controlled social networking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Mixage ITC Std Book" panose="02000403030004020004" pitchFamily="50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28800" y="5181600"/>
            <a:ext cx="662940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we create engaging story-based experiences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057400" y="5562600"/>
            <a:ext cx="609600" cy="3019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57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Textfyre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694F5-4F4E-416A-8C92-D9ACCCF28E6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1" name="Picture 4" descr="textfyre_logo_color_rgb.pn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1160463" y="6423342"/>
            <a:ext cx="9382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9506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398035"/>
              </p:ext>
            </p:extLst>
          </p:nvPr>
        </p:nvGraphicFramePr>
        <p:xfrm>
          <a:off x="1703066" y="3733800"/>
          <a:ext cx="6553201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Key Market</a:t>
                      </a:r>
                      <a:r>
                        <a:rPr lang="en-US" baseline="0" dirty="0"/>
                        <a:t> Statistics - Schools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Nationwide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Illinois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Public Schools with</a:t>
                      </a:r>
                      <a:r>
                        <a:rPr lang="en-US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Grade 6, 7 and 8 enrollment </a:t>
                      </a:r>
                      <a:r>
                        <a:rPr 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(2010)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95,850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4,169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School Districts with</a:t>
                      </a:r>
                      <a:r>
                        <a:rPr lang="en-US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Grade 6, 7 and 8 enrollment </a:t>
                      </a:r>
                      <a:r>
                        <a:rPr 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(2010)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14,884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6000">
                <a:srgbClr val="292929"/>
              </a:gs>
              <a:gs pos="74000">
                <a:srgbClr val="777777"/>
              </a:gs>
              <a:gs pos="100000">
                <a:srgbClr val="EAEAEA">
                  <a:alpha val="33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52600" y="714375"/>
            <a:ext cx="65036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Target Market</a:t>
            </a:r>
          </a:p>
        </p:txBody>
      </p:sp>
      <p:pic>
        <p:nvPicPr>
          <p:cNvPr id="16" name="Picture 15" descr="textfyre_logo_color_rgb.png"/>
          <p:cNvPicPr>
            <a:picLocks noChangeAspect="1"/>
          </p:cNvPicPr>
          <p:nvPr/>
        </p:nvPicPr>
        <p:blipFill>
          <a:blip r:embed="rId2" cstate="print"/>
          <a:srcRect r="70473"/>
          <a:stretch>
            <a:fillRect/>
          </a:stretch>
        </p:blipFill>
        <p:spPr>
          <a:xfrm>
            <a:off x="1160463" y="76200"/>
            <a:ext cx="757237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701107"/>
              </p:ext>
            </p:extLst>
          </p:nvPr>
        </p:nvGraphicFramePr>
        <p:xfrm>
          <a:off x="1703066" y="1803400"/>
          <a:ext cx="6553201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Key Market</a:t>
                      </a:r>
                      <a:r>
                        <a:rPr lang="en-US" baseline="0" dirty="0"/>
                        <a:t> Statistics - 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Nationwide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Illinois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Grade 6, 7 and 8 Students enrolled in Public School (2010)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10.9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463,569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Grade 6, 7 and 8 Students enrolled in</a:t>
                      </a:r>
                      <a:r>
                        <a:rPr lang="en-US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Private School (2010)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1.0</a:t>
                      </a:r>
                      <a:r>
                        <a:rPr lang="en-US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Million</a:t>
                      </a:r>
                      <a:endParaRPr 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50,831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168" y="5638800"/>
            <a:ext cx="1728099" cy="38993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57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Textfyre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694F5-4F4E-416A-8C92-D9ACCCF28E6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1" name="Picture 4" descr="textfyre_logo_color_rgb.png"/>
          <p:cNvPicPr>
            <a:picLocks noChangeAspect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1160463" y="6423342"/>
            <a:ext cx="9382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9120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6000">
                <a:srgbClr val="292929"/>
              </a:gs>
              <a:gs pos="74000">
                <a:srgbClr val="777777"/>
              </a:gs>
              <a:gs pos="100000">
                <a:srgbClr val="EAEAEA">
                  <a:alpha val="33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53332" y="714375"/>
            <a:ext cx="77001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Competition/Peers</a:t>
            </a:r>
          </a:p>
        </p:txBody>
      </p:sp>
      <p:pic>
        <p:nvPicPr>
          <p:cNvPr id="16" name="Picture 15" descr="textfyre_logo_color_rgb.png"/>
          <p:cNvPicPr>
            <a:picLocks noChangeAspect="1"/>
          </p:cNvPicPr>
          <p:nvPr/>
        </p:nvPicPr>
        <p:blipFill>
          <a:blip r:embed="rId2" cstate="print"/>
          <a:srcRect r="70473"/>
          <a:stretch>
            <a:fillRect/>
          </a:stretch>
        </p:blipFill>
        <p:spPr>
          <a:xfrm>
            <a:off x="1160463" y="76200"/>
            <a:ext cx="757237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ALEKS - Assessment and Lea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31" y="1982788"/>
            <a:ext cx="19621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oogle.com/images?q=tbn:ANd9GcTDK9hDOfqmZzVCMdQ0lxnv_xAU720BO5buYSK-pjwjw4giAKE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18889"/>
          <a:stretch/>
        </p:blipFill>
        <p:spPr bwMode="auto">
          <a:xfrm>
            <a:off x="3253581" y="1892301"/>
            <a:ext cx="3794919" cy="68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arn That Wo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7" y="3592288"/>
            <a:ext cx="123825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0.google.com/images?q=tbn:ANd9GcQQ9salXxK1FfPo27nan7MsYfIgh7PBPZewu8RrMlSddcawYLcc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5" b="16539"/>
          <a:stretch/>
        </p:blipFill>
        <p:spPr bwMode="auto">
          <a:xfrm>
            <a:off x="3238939" y="3717504"/>
            <a:ext cx="3129756" cy="71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cGraw-Hill Education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80" y="2608380"/>
            <a:ext cx="2829719" cy="82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geckolearning.co.uk/admin/uploads/images/Sherston_colour%20RGB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8" t="17520" r="12982" b="15144"/>
          <a:stretch/>
        </p:blipFill>
        <p:spPr bwMode="auto">
          <a:xfrm>
            <a:off x="6711162" y="3162096"/>
            <a:ext cx="2242340" cy="128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prepme.com/images/www/ourStory9-PrepMeIsBorn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t="24579" r="6961" b="34007"/>
          <a:stretch/>
        </p:blipFill>
        <p:spPr bwMode="auto">
          <a:xfrm>
            <a:off x="7076281" y="1854202"/>
            <a:ext cx="1902621" cy="64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ages.businessweek.com/ss/09/02/0225_layoff_alternatives/image/024_pearson_logo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2" t="36334" r="16667" b="26238"/>
          <a:stretch/>
        </p:blipFill>
        <p:spPr bwMode="auto">
          <a:xfrm>
            <a:off x="5112940" y="2819400"/>
            <a:ext cx="2375694" cy="77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53333" y="4876800"/>
            <a:ext cx="7509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All have significant foothold in the Adaptive Learning market.  </a:t>
            </a:r>
            <a:r>
              <a:rPr lang="en-US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Textfyre</a:t>
            </a: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seeks to apply its story form interactive approach in ways not fully used by others.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57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Textfyre 2012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694F5-4F4E-416A-8C92-D9ACCCF28E6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7" name="Picture 4" descr="textfyre_logo_color_rgb.png"/>
          <p:cNvPicPr>
            <a:picLocks noChangeAspect="1"/>
          </p:cNvPicPr>
          <p:nvPr/>
        </p:nvPicPr>
        <p:blipFill>
          <a:blip r:embed="rId11" cstate="print">
            <a:lum bright="20000"/>
          </a:blip>
          <a:srcRect/>
          <a:stretch>
            <a:fillRect/>
          </a:stretch>
        </p:blipFill>
        <p:spPr bwMode="auto">
          <a:xfrm>
            <a:off x="1160463" y="6423342"/>
            <a:ext cx="9382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917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6000">
                <a:srgbClr val="292929"/>
              </a:gs>
              <a:gs pos="74000">
                <a:srgbClr val="777777"/>
              </a:gs>
              <a:gs pos="100000">
                <a:srgbClr val="EAEAEA">
                  <a:alpha val="33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52600" y="714375"/>
            <a:ext cx="6705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Why Textfyre?</a:t>
            </a:r>
          </a:p>
        </p:txBody>
      </p:sp>
      <p:pic>
        <p:nvPicPr>
          <p:cNvPr id="16" name="Picture 15" descr="textfyre_logo_color_rgb.png"/>
          <p:cNvPicPr>
            <a:picLocks noChangeAspect="1"/>
          </p:cNvPicPr>
          <p:nvPr/>
        </p:nvPicPr>
        <p:blipFill>
          <a:blip r:embed="rId2" cstate="print"/>
          <a:srcRect r="70473"/>
          <a:stretch>
            <a:fillRect/>
          </a:stretch>
        </p:blipFill>
        <p:spPr>
          <a:xfrm>
            <a:off x="1160463" y="76200"/>
            <a:ext cx="757237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73163" y="1722437"/>
            <a:ext cx="7696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sz="2400" b="1" dirty="0"/>
              <a:t>Builds on existing technology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b="1" dirty="0"/>
              <a:t>Maps to common core standards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b="1" dirty="0"/>
              <a:t>Actively engages students by building on interactivity which is part of children's lives in and out the classroom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b="1" dirty="0"/>
              <a:t>Addresses underserved middle-school market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b="1" dirty="0"/>
              <a:t>Provides immediate feedback on student, class and multiple class results</a:t>
            </a:r>
          </a:p>
          <a:p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57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Textfyre 2012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694F5-4F4E-416A-8C92-D9ACCCF28E6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0" name="Picture 4" descr="textfyre_logo_color_rgb.pn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1160463" y="6423342"/>
            <a:ext cx="9382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602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6000">
                <a:srgbClr val="292929"/>
              </a:gs>
              <a:gs pos="74000">
                <a:srgbClr val="777777"/>
              </a:gs>
              <a:gs pos="100000">
                <a:srgbClr val="EAEAEA">
                  <a:alpha val="33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98676" y="714375"/>
            <a:ext cx="55975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Timeline</a:t>
            </a:r>
          </a:p>
        </p:txBody>
      </p:sp>
      <p:pic>
        <p:nvPicPr>
          <p:cNvPr id="16" name="Picture 15" descr="textfyre_logo_color_rgb.png"/>
          <p:cNvPicPr>
            <a:picLocks noChangeAspect="1"/>
          </p:cNvPicPr>
          <p:nvPr/>
        </p:nvPicPr>
        <p:blipFill>
          <a:blip r:embed="rId2" cstate="print"/>
          <a:srcRect r="70473"/>
          <a:stretch>
            <a:fillRect/>
          </a:stretch>
        </p:blipFill>
        <p:spPr>
          <a:xfrm>
            <a:off x="1160463" y="76200"/>
            <a:ext cx="757237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981200" y="1570672"/>
            <a:ext cx="5715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Spring 2013 – Pilot in classrooms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Complete 2-3 working story modules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Test in 3 diverse schools, 2 classrooms each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Collect feedback &amp; measure achievement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Compile summary findings report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98676" y="3463491"/>
            <a:ext cx="58261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Summer 2013 	Prelaunch Phase</a:t>
            </a:r>
            <a:b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endParaRPr lang="en-US" sz="2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Fall 2013  	Launch Phase</a:t>
            </a:r>
            <a:b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		-Introduce in Chicago area schools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Fall 2014 	Roll out to target markets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57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Textfyre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694F5-4F4E-416A-8C92-D9ACCCF28E6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1" name="Picture 4" descr="textfyre_logo_color_rgb.pn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1160463" y="6423342"/>
            <a:ext cx="9382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8987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6000">
                <a:srgbClr val="292929"/>
              </a:gs>
              <a:gs pos="74000">
                <a:srgbClr val="777777"/>
              </a:gs>
              <a:gs pos="100000">
                <a:srgbClr val="EAEAEA">
                  <a:alpha val="33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05200" y="714375"/>
            <a:ext cx="290406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Next Steps</a:t>
            </a:r>
          </a:p>
        </p:txBody>
      </p:sp>
      <p:pic>
        <p:nvPicPr>
          <p:cNvPr id="16" name="Picture 15" descr="textfyre_logo_color_rgb.png"/>
          <p:cNvPicPr>
            <a:picLocks noChangeAspect="1"/>
          </p:cNvPicPr>
          <p:nvPr/>
        </p:nvPicPr>
        <p:blipFill>
          <a:blip r:embed="rId2" cstate="print"/>
          <a:srcRect r="70473"/>
          <a:stretch>
            <a:fillRect/>
          </a:stretch>
        </p:blipFill>
        <p:spPr>
          <a:xfrm>
            <a:off x="1160463" y="76200"/>
            <a:ext cx="757237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0" y="1570037"/>
            <a:ext cx="717470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/>
              <a:t>Pilot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000" b="1" dirty="0"/>
              <a:t>Complete pilot story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000" b="1" dirty="0"/>
              <a:t>Define pilot parameters and protocols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000" b="1" dirty="0"/>
              <a:t>Gain pilot schools/class commitments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000" b="1" dirty="0"/>
              <a:t>Run pilot playtests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000" b="1" dirty="0"/>
              <a:t>Compile results</a:t>
            </a:r>
          </a:p>
          <a:p>
            <a:pPr algn="l"/>
            <a:r>
              <a:rPr lang="en-US" sz="2400" b="1" dirty="0"/>
              <a:t>Refinement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000" b="1" dirty="0"/>
              <a:t>Adjust product based on pilot results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000" b="1" dirty="0"/>
              <a:t>User Testing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000" b="1" dirty="0"/>
              <a:t>Stakeholder feedback (teachers, admin., others)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57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Textfyre 2012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694F5-4F4E-416A-8C92-D9ACCCF28E6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" name="Picture 4" descr="textfyre_logo_color_rgb.pn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1160463" y="6423342"/>
            <a:ext cx="9382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0555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6000">
                <a:srgbClr val="292929"/>
              </a:gs>
              <a:gs pos="74000">
                <a:srgbClr val="777777"/>
              </a:gs>
              <a:gs pos="100000">
                <a:srgbClr val="EAEAEA">
                  <a:alpha val="33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39081" y="714375"/>
            <a:ext cx="67667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Future </a:t>
            </a:r>
          </a:p>
        </p:txBody>
      </p:sp>
      <p:pic>
        <p:nvPicPr>
          <p:cNvPr id="16" name="Picture 15" descr="textfyre_logo_color_rgb.png"/>
          <p:cNvPicPr>
            <a:picLocks noChangeAspect="1"/>
          </p:cNvPicPr>
          <p:nvPr/>
        </p:nvPicPr>
        <p:blipFill>
          <a:blip r:embed="rId2" cstate="print"/>
          <a:srcRect r="70473"/>
          <a:stretch>
            <a:fillRect/>
          </a:stretch>
        </p:blipFill>
        <p:spPr>
          <a:xfrm>
            <a:off x="1160463" y="76200"/>
            <a:ext cx="757237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95400" y="17526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/>
              <a:t>Future opportunities: 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b="1" dirty="0"/>
              <a:t>Establish Interfaces (LMS, Research)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b="1" dirty="0"/>
              <a:t>English as a Second Language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b="1" dirty="0"/>
              <a:t>Expanded Subject Matter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57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Textfyre 2012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694F5-4F4E-416A-8C92-D9ACCCF28E6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1" name="Picture 4" descr="textfyre_logo_color_rgb.pn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1160463" y="6423342"/>
            <a:ext cx="9382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2315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87" y="3048001"/>
            <a:ext cx="8229600" cy="457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Please direct questions and comments to: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Textfyre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338D9-9774-4E42-8529-8DFD1CAE517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 descr="textfyre_logo_color_rgb.png"/>
          <p:cNvPicPr>
            <a:picLocks noChangeAspect="1"/>
          </p:cNvPicPr>
          <p:nvPr/>
        </p:nvPicPr>
        <p:blipFill>
          <a:blip r:embed="rId2" cstate="print"/>
          <a:srcRect r="70473"/>
          <a:stretch>
            <a:fillRect/>
          </a:stretch>
        </p:blipFill>
        <p:spPr>
          <a:xfrm>
            <a:off x="403226" y="228600"/>
            <a:ext cx="757237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7" descr="textfyre_logo_color_rg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51791"/>
            <a:ext cx="3203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63776" y="3886200"/>
            <a:ext cx="2819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b="1" dirty="0"/>
              <a:t>David Cornelson          </a:t>
            </a:r>
            <a:r>
              <a:rPr lang="en-US" sz="1600" dirty="0">
                <a:hlinkClick r:id="rId4"/>
              </a:rPr>
              <a:t>David@Textfyre.com</a:t>
            </a:r>
            <a:r>
              <a:rPr lang="en-US" sz="1600" dirty="0"/>
              <a:t>      </a:t>
            </a:r>
            <a:br>
              <a:rPr lang="en-US" sz="1600" dirty="0"/>
            </a:br>
            <a:r>
              <a:rPr lang="en-US" sz="1600" dirty="0"/>
              <a:t>630.803.4302                                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33122" y="3886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/>
              <a:t>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58848" y="4132421"/>
            <a:ext cx="629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824242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6000">
                <a:srgbClr val="292929"/>
              </a:gs>
              <a:gs pos="74000">
                <a:srgbClr val="777777"/>
              </a:gs>
              <a:gs pos="100000">
                <a:srgbClr val="EAEAEA">
                  <a:alpha val="33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87735" y="1066800"/>
            <a:ext cx="7678736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Education Today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371600" lvl="2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Limited Resources</a:t>
            </a:r>
          </a:p>
          <a:p>
            <a:pPr marL="1371600" lvl="2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Dynamic Environments</a:t>
            </a:r>
          </a:p>
          <a:p>
            <a:pPr marL="1371600" lvl="2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Student Specific Strategies</a:t>
            </a:r>
          </a:p>
          <a:p>
            <a:pPr marL="1371600" lvl="2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Increased Technology</a:t>
            </a:r>
          </a:p>
          <a:p>
            <a:pPr marL="1371600" lvl="2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Progressive Engagement</a:t>
            </a:r>
          </a:p>
        </p:txBody>
      </p:sp>
      <p:pic>
        <p:nvPicPr>
          <p:cNvPr id="12" name="Picture 11" descr="textfyre_logo_color_rgb.png"/>
          <p:cNvPicPr>
            <a:picLocks noChangeAspect="1"/>
          </p:cNvPicPr>
          <p:nvPr/>
        </p:nvPicPr>
        <p:blipFill>
          <a:blip r:embed="rId3" cstate="print"/>
          <a:srcRect r="70473"/>
          <a:stretch>
            <a:fillRect/>
          </a:stretch>
        </p:blipFill>
        <p:spPr>
          <a:xfrm>
            <a:off x="1160463" y="76200"/>
            <a:ext cx="757237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57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Textfyre 2012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694F5-4F4E-416A-8C92-D9ACCCF28E6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7" name="Picture 4" descr="textfyre_logo_color_rgb.png"/>
          <p:cNvPicPr>
            <a:picLocks noChangeAspect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1160463" y="6423342"/>
            <a:ext cx="9382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6000">
                <a:srgbClr val="292929"/>
              </a:gs>
              <a:gs pos="74000">
                <a:srgbClr val="777777"/>
              </a:gs>
              <a:gs pos="100000">
                <a:srgbClr val="EAEAEA">
                  <a:alpha val="33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" name="Picture 15" descr="textfyre_logo_color_rgb.png"/>
          <p:cNvPicPr>
            <a:picLocks noChangeAspect="1"/>
          </p:cNvPicPr>
          <p:nvPr/>
        </p:nvPicPr>
        <p:blipFill>
          <a:blip r:embed="rId2" cstate="print"/>
          <a:srcRect r="70473"/>
          <a:stretch>
            <a:fillRect/>
          </a:stretch>
        </p:blipFill>
        <p:spPr>
          <a:xfrm>
            <a:off x="1160463" y="76200"/>
            <a:ext cx="757237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16" y="1677518"/>
            <a:ext cx="6173236" cy="465072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57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Textfyre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694F5-4F4E-416A-8C92-D9ACCCF28E6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" name="Picture 4" descr="textfyre_logo_color_rgb.png"/>
          <p:cNvPicPr>
            <a:picLocks noChangeAspect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1160463" y="6423342"/>
            <a:ext cx="9382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textfyre_logo_color_rgb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5246" y="609600"/>
            <a:ext cx="3203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706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6000">
                <a:srgbClr val="292929"/>
              </a:gs>
              <a:gs pos="74000">
                <a:srgbClr val="777777"/>
              </a:gs>
              <a:gs pos="100000">
                <a:srgbClr val="EAEAEA">
                  <a:alpha val="33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87735" y="859065"/>
            <a:ext cx="7678736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Textfyre Is…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Non-Fiction Content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Educational Games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Interactive Reading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Common Core Standards Focused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Friendly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Technology Driven</a:t>
            </a:r>
          </a:p>
          <a:p>
            <a:pPr marL="1371600" lvl="2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6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2" name="Picture 11" descr="textfyre_logo_color_rgb.png"/>
          <p:cNvPicPr>
            <a:picLocks noChangeAspect="1"/>
          </p:cNvPicPr>
          <p:nvPr/>
        </p:nvPicPr>
        <p:blipFill>
          <a:blip r:embed="rId3" cstate="print"/>
          <a:srcRect r="70473"/>
          <a:stretch>
            <a:fillRect/>
          </a:stretch>
        </p:blipFill>
        <p:spPr>
          <a:xfrm>
            <a:off x="1160463" y="76200"/>
            <a:ext cx="757237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57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Textfyre 2012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694F5-4F4E-416A-8C92-D9ACCCF28E6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7" name="Picture 4" descr="textfyre_logo_color_rgb.png"/>
          <p:cNvPicPr>
            <a:picLocks noChangeAspect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1160463" y="6423342"/>
            <a:ext cx="9382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78606" y="5578159"/>
            <a:ext cx="7678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Textfyre</a:t>
            </a: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is a proven story form platform first used in 2009.</a:t>
            </a:r>
          </a:p>
        </p:txBody>
      </p:sp>
    </p:spTree>
    <p:extLst>
      <p:ext uri="{BB962C8B-B14F-4D97-AF65-F5344CB8AC3E}">
        <p14:creationId xmlns:p14="http://schemas.microsoft.com/office/powerpoint/2010/main" val="425096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046" y="1691433"/>
            <a:ext cx="6149977" cy="46228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6000">
                <a:srgbClr val="292929"/>
              </a:gs>
              <a:gs pos="74000">
                <a:srgbClr val="777777"/>
              </a:gs>
              <a:gs pos="100000">
                <a:srgbClr val="EAEAEA">
                  <a:alpha val="33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29846" y="714375"/>
            <a:ext cx="61743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Teacher Dashboard</a:t>
            </a:r>
          </a:p>
        </p:txBody>
      </p:sp>
      <p:pic>
        <p:nvPicPr>
          <p:cNvPr id="16" name="Picture 15" descr="textfyre_logo_color_rgb.png"/>
          <p:cNvPicPr>
            <a:picLocks noChangeAspect="1"/>
          </p:cNvPicPr>
          <p:nvPr/>
        </p:nvPicPr>
        <p:blipFill>
          <a:blip r:embed="rId3" cstate="print"/>
          <a:srcRect r="70473"/>
          <a:stretch>
            <a:fillRect/>
          </a:stretch>
        </p:blipFill>
        <p:spPr>
          <a:xfrm>
            <a:off x="1160463" y="76200"/>
            <a:ext cx="757237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57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Textfyre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694F5-4F4E-416A-8C92-D9ACCCF28E6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" name="Picture 4" descr="textfyre_logo_color_rgb.png"/>
          <p:cNvPicPr>
            <a:picLocks noChangeAspect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1160463" y="6423342"/>
            <a:ext cx="9382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2067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104" y="1691433"/>
            <a:ext cx="6163861" cy="46228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6000">
                <a:srgbClr val="292929"/>
              </a:gs>
              <a:gs pos="74000">
                <a:srgbClr val="777777"/>
              </a:gs>
              <a:gs pos="100000">
                <a:srgbClr val="EAEAEA">
                  <a:alpha val="33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29846" y="714375"/>
            <a:ext cx="61743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Teacher Dashboard</a:t>
            </a:r>
          </a:p>
        </p:txBody>
      </p:sp>
      <p:pic>
        <p:nvPicPr>
          <p:cNvPr id="16" name="Picture 15" descr="textfyre_logo_color_rgb.png"/>
          <p:cNvPicPr>
            <a:picLocks noChangeAspect="1"/>
          </p:cNvPicPr>
          <p:nvPr/>
        </p:nvPicPr>
        <p:blipFill>
          <a:blip r:embed="rId3" cstate="print"/>
          <a:srcRect r="70473"/>
          <a:stretch>
            <a:fillRect/>
          </a:stretch>
        </p:blipFill>
        <p:spPr>
          <a:xfrm>
            <a:off x="1160463" y="76200"/>
            <a:ext cx="757237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57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Textfyre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694F5-4F4E-416A-8C92-D9ACCCF28E6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" name="Picture 4" descr="textfyre_logo_color_rgb.png"/>
          <p:cNvPicPr>
            <a:picLocks noChangeAspect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1160463" y="6423342"/>
            <a:ext cx="9382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0267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6000">
                <a:srgbClr val="292929"/>
              </a:gs>
              <a:gs pos="74000">
                <a:srgbClr val="777777"/>
              </a:gs>
              <a:gs pos="100000">
                <a:srgbClr val="EAEAEA">
                  <a:alpha val="33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29846" y="714375"/>
            <a:ext cx="61743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Teacher Dashboard</a:t>
            </a:r>
          </a:p>
        </p:txBody>
      </p:sp>
      <p:pic>
        <p:nvPicPr>
          <p:cNvPr id="16" name="Picture 15" descr="textfyre_logo_color_rgb.png"/>
          <p:cNvPicPr>
            <a:picLocks noChangeAspect="1"/>
          </p:cNvPicPr>
          <p:nvPr/>
        </p:nvPicPr>
        <p:blipFill>
          <a:blip r:embed="rId2" cstate="print"/>
          <a:srcRect r="70473"/>
          <a:stretch>
            <a:fillRect/>
          </a:stretch>
        </p:blipFill>
        <p:spPr>
          <a:xfrm>
            <a:off x="1160463" y="76200"/>
            <a:ext cx="757237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57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Textfyre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694F5-4F4E-416A-8C92-D9ACCCF28E6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" name="Picture 4" descr="textfyre_logo_color_rgb.pn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1160463" y="6423342"/>
            <a:ext cx="9382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135" y="1536264"/>
            <a:ext cx="6781800" cy="471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58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733800" y="2362200"/>
            <a:ext cx="2514600" cy="457200"/>
          </a:xfrm>
          <a:prstGeom prst="roundRect">
            <a:avLst/>
          </a:prstGeom>
          <a:solidFill>
            <a:srgbClr val="009AD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Teachers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6000">
                <a:srgbClr val="292929"/>
              </a:gs>
              <a:gs pos="74000">
                <a:srgbClr val="777777"/>
              </a:gs>
              <a:gs pos="100000">
                <a:srgbClr val="EAEAEA">
                  <a:alpha val="33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0463" y="1044575"/>
            <a:ext cx="76787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Problems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43000" y="2362200"/>
            <a:ext cx="2514600" cy="457200"/>
          </a:xfrm>
          <a:prstGeom prst="roundRect">
            <a:avLst/>
          </a:prstGeom>
          <a:solidFill>
            <a:srgbClr val="009AD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Students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324600" y="2362200"/>
            <a:ext cx="2514600" cy="457200"/>
          </a:xfrm>
          <a:prstGeom prst="roundRect">
            <a:avLst/>
          </a:prstGeom>
          <a:solidFill>
            <a:srgbClr val="009AD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Administrators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143000" y="2971800"/>
            <a:ext cx="2514600" cy="22098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meeting minimal grade standards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engaged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733800" y="2971800"/>
            <a:ext cx="2514600" cy="22098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of student performance is untimely and inconclusive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324600" y="2971800"/>
            <a:ext cx="2514600" cy="22098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accurate statistics and measurable feedback</a:t>
            </a:r>
          </a:p>
        </p:txBody>
      </p:sp>
      <p:pic>
        <p:nvPicPr>
          <p:cNvPr id="12" name="Picture 11" descr="textfyre_logo_color_rgb.png"/>
          <p:cNvPicPr>
            <a:picLocks noChangeAspect="1"/>
          </p:cNvPicPr>
          <p:nvPr/>
        </p:nvPicPr>
        <p:blipFill>
          <a:blip r:embed="rId3" cstate="print"/>
          <a:srcRect r="70473"/>
          <a:stretch>
            <a:fillRect/>
          </a:stretch>
        </p:blipFill>
        <p:spPr>
          <a:xfrm>
            <a:off x="1160463" y="76200"/>
            <a:ext cx="757237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57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Textfyre 2012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694F5-4F4E-416A-8C92-D9ACCCF28E6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7" name="Picture 4" descr="textfyre_logo_color_rgb.png"/>
          <p:cNvPicPr>
            <a:picLocks noChangeAspect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1160463" y="6423342"/>
            <a:ext cx="9382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8684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733800" y="2362200"/>
            <a:ext cx="2514600" cy="457200"/>
          </a:xfrm>
          <a:prstGeom prst="roundRect">
            <a:avLst/>
          </a:prstGeom>
          <a:solidFill>
            <a:srgbClr val="009AD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Teachers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6000">
                <a:srgbClr val="292929"/>
              </a:gs>
              <a:gs pos="74000">
                <a:srgbClr val="777777"/>
              </a:gs>
              <a:gs pos="100000">
                <a:srgbClr val="EAEAEA">
                  <a:alpha val="33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0" y="1044575"/>
            <a:ext cx="231140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Solution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43000" y="2362200"/>
            <a:ext cx="2514600" cy="457200"/>
          </a:xfrm>
          <a:prstGeom prst="roundRect">
            <a:avLst/>
          </a:prstGeom>
          <a:solidFill>
            <a:srgbClr val="009AD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Students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324600" y="2362200"/>
            <a:ext cx="2514600" cy="457200"/>
          </a:xfrm>
          <a:prstGeom prst="roundRect">
            <a:avLst/>
          </a:prstGeom>
          <a:solidFill>
            <a:srgbClr val="009AD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Administrators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143000" y="2971800"/>
            <a:ext cx="2514600" cy="22098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Actively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engaged with individual attention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733800" y="2971800"/>
            <a:ext cx="2514600" cy="22098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feedback instantly for fast student assessment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324600" y="2971800"/>
            <a:ext cx="2514600" cy="22098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measurable growth with tools to track progress</a:t>
            </a:r>
          </a:p>
        </p:txBody>
      </p:sp>
      <p:pic>
        <p:nvPicPr>
          <p:cNvPr id="4109" name="Picture 11" descr="textfyre_logo_color_rg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609600"/>
            <a:ext cx="22431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2" descr="http://www.dineachook.com.au/product_images/uploaded_images/green-ti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5334000"/>
            <a:ext cx="4572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2" descr="http://www.dineachook.com.au/product_images/uploaded_images/green-ti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5368" y="5334000"/>
            <a:ext cx="4572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2" descr="http://www.dineachook.com.au/product_images/uploaded_images/green-ti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334000"/>
            <a:ext cx="4572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textfyre_logo_color_rgb.png"/>
          <p:cNvPicPr>
            <a:picLocks noChangeAspect="1"/>
          </p:cNvPicPr>
          <p:nvPr/>
        </p:nvPicPr>
        <p:blipFill>
          <a:blip r:embed="rId4" cstate="print"/>
          <a:srcRect r="70473"/>
          <a:stretch>
            <a:fillRect/>
          </a:stretch>
        </p:blipFill>
        <p:spPr>
          <a:xfrm>
            <a:off x="1160463" y="76200"/>
            <a:ext cx="757237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57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Textfyre 2012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694F5-4F4E-416A-8C92-D9ACCCF28E6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8" name="Picture 4" descr="textfyre_logo_color_rgb.png"/>
          <p:cNvPicPr>
            <a:picLocks noChangeAspect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1160463" y="6423342"/>
            <a:ext cx="9382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522</Words>
  <Application>Microsoft Office PowerPoint</Application>
  <PresentationFormat>On-screen Show (4:3)</PresentationFormat>
  <Paragraphs>167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Mixage ITC Std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Bank of 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Jeremy Milway</dc:creator>
  <cp:lastModifiedBy>David Cornelson</cp:lastModifiedBy>
  <cp:revision>71</cp:revision>
  <dcterms:created xsi:type="dcterms:W3CDTF">2012-09-14T20:23:47Z</dcterms:created>
  <dcterms:modified xsi:type="dcterms:W3CDTF">2017-09-26T04:04:30Z</dcterms:modified>
</cp:coreProperties>
</file>